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panose="020B0604020202020204" charset="0"/>
      <p:regular r:id="rId16"/>
      <p:bold r:id="rId17"/>
      <p:italic r:id="rId18"/>
      <p:boldItalic r:id="rId19"/>
    </p:embeddedFont>
    <p:embeddedFont>
      <p:font typeface="Georgia" panose="02040502050405020303" pitchFamily="18"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086054dae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086054dae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086054dae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086054dae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086054da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086054da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086054dae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086054dae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086054dae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086054dae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086054dae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086054dae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086054dae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086054dae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086054dae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086054dae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086054dae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086054dae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086054dae_0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086054dae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086054dae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086054dae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086054dae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086054dae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Commentary </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Explaining the quotes/evidence in your essay!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311700" y="1979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shows that” TIP!</a:t>
            </a:r>
            <a:endParaRPr/>
          </a:p>
        </p:txBody>
      </p:sp>
      <p:sp>
        <p:nvSpPr>
          <p:cNvPr id="144" name="Google Shape;144;p22"/>
          <p:cNvSpPr txBox="1">
            <a:spLocks noGrp="1"/>
          </p:cNvSpPr>
          <p:nvPr>
            <p:ph type="body" idx="1"/>
          </p:nvPr>
        </p:nvSpPr>
        <p:spPr>
          <a:xfrm>
            <a:off x="311700" y="1415525"/>
            <a:ext cx="8520600" cy="17661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b="1"/>
              <a:t>A good rule of thumb for writing commentary is to write at least </a:t>
            </a:r>
            <a:r>
              <a:rPr lang="en" b="1">
                <a:solidFill>
                  <a:schemeClr val="accent3"/>
                </a:solidFill>
              </a:rPr>
              <a:t>TWO SENTENCES FOR EVERY QUOTATION</a:t>
            </a:r>
            <a:r>
              <a:rPr lang="en" b="1"/>
              <a:t>. Remember that an essay should mostly be the writer’s commentary, so writing two times as much commentary as quotations will guarantee that the essay is mostly your own, original thoughts.</a:t>
            </a:r>
            <a:r>
              <a:rPr lang="en"/>
              <a:t> </a:t>
            </a:r>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shows that”</a:t>
            </a:r>
            <a:endParaRPr/>
          </a:p>
        </p:txBody>
      </p:sp>
      <p:sp>
        <p:nvSpPr>
          <p:cNvPr id="150" name="Google Shape;150;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STEP #3   After using the “This Shows That” Method, it is important to EDIT OUT the words “This shows that” throughout the essay. Continually repeating “This shows that” will make the essay sound repetitive and choppy, which detracts from the overall fluidity and persuasive power of the essay. The nice thing about using the “This Shows That” Method is that when the writer deletes the words “This shows that,” what is left is a complete, stand-alone sentence</a:t>
            </a:r>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278775" y="2224875"/>
            <a:ext cx="4045200" cy="1564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Can use the literary elements in commentary!</a:t>
            </a:r>
            <a:endParaRPr/>
          </a:p>
        </p:txBody>
      </p:sp>
      <p:sp>
        <p:nvSpPr>
          <p:cNvPr id="156" name="Google Shape;156;p2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rtl="0">
              <a:spcBef>
                <a:spcPts val="0"/>
              </a:spcBef>
              <a:spcAft>
                <a:spcPts val="0"/>
              </a:spcAft>
              <a:buSzPts val="1800"/>
              <a:buAutoNum type="arabicPeriod"/>
            </a:pPr>
            <a:r>
              <a:rPr lang="en"/>
              <a:t>Theme</a:t>
            </a:r>
            <a:endParaRPr/>
          </a:p>
          <a:p>
            <a:pPr marL="457200" lvl="0" indent="-342900" rtl="0">
              <a:spcBef>
                <a:spcPts val="0"/>
              </a:spcBef>
              <a:spcAft>
                <a:spcPts val="0"/>
              </a:spcAft>
              <a:buSzPts val="1800"/>
              <a:buAutoNum type="arabicPeriod"/>
            </a:pPr>
            <a:r>
              <a:rPr lang="en"/>
              <a:t>Character</a:t>
            </a:r>
            <a:endParaRPr/>
          </a:p>
          <a:p>
            <a:pPr marL="457200" lvl="0" indent="-342900" rtl="0">
              <a:spcBef>
                <a:spcPts val="0"/>
              </a:spcBef>
              <a:spcAft>
                <a:spcPts val="0"/>
              </a:spcAft>
              <a:buSzPts val="1800"/>
              <a:buAutoNum type="arabicPeriod"/>
            </a:pPr>
            <a:r>
              <a:rPr lang="en"/>
              <a:t>Conflict</a:t>
            </a:r>
            <a:endParaRPr/>
          </a:p>
          <a:p>
            <a:pPr marL="457200" lvl="0" indent="-342900" rtl="0">
              <a:spcBef>
                <a:spcPts val="0"/>
              </a:spcBef>
              <a:spcAft>
                <a:spcPts val="0"/>
              </a:spcAft>
              <a:buSzPts val="1800"/>
              <a:buAutoNum type="arabicPeriod"/>
            </a:pPr>
            <a:r>
              <a:rPr lang="en"/>
              <a:t>Setting</a:t>
            </a:r>
            <a:endParaRPr/>
          </a:p>
          <a:p>
            <a:pPr marL="457200" lvl="0" indent="-342900">
              <a:spcBef>
                <a:spcPts val="0"/>
              </a:spcBef>
              <a:spcAft>
                <a:spcPts val="0"/>
              </a:spcAft>
              <a:buSzPts val="1800"/>
              <a:buAutoNum type="arabicPeriod"/>
            </a:pPr>
            <a:r>
              <a:rPr lang="en"/>
              <a:t>Plot</a:t>
            </a:r>
            <a:endParaRP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REMEMBER!!!</a:t>
            </a:r>
            <a:endParaRPr/>
          </a:p>
        </p:txBody>
      </p:sp>
      <p:sp>
        <p:nvSpPr>
          <p:cNvPr id="162" name="Google Shape;162;p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Make sure that your commentary isn’t random. Use key words from the topic sentence in your commentary to connect back the topic sentence and thesis statement. Be sure to explain how each quotation SHOWS the thesis statement/ topic sentence in acton.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commentary?</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solidFill>
                  <a:srgbClr val="000000"/>
                </a:solidFill>
                <a:latin typeface="Georgia"/>
                <a:ea typeface="Georgia"/>
                <a:cs typeface="Georgia"/>
                <a:sym typeface="Georgia"/>
              </a:rPr>
              <a:t>*means giving your opinion, interpretation, insight, analysis, explication, personal reaction, evaluation or reflection about a concrete detail (direct quote from </a:t>
            </a:r>
            <a:r>
              <a:rPr lang="en" sz="2400" i="1">
                <a:solidFill>
                  <a:srgbClr val="000000"/>
                </a:solidFill>
                <a:latin typeface="Georgia"/>
                <a:ea typeface="Georgia"/>
                <a:cs typeface="Georgia"/>
                <a:sym typeface="Georgia"/>
              </a:rPr>
              <a:t>The Outsiders</a:t>
            </a:r>
            <a:r>
              <a:rPr lang="en" sz="2400">
                <a:solidFill>
                  <a:srgbClr val="000000"/>
                </a:solidFill>
                <a:latin typeface="Georgia"/>
                <a:ea typeface="Georgia"/>
                <a:cs typeface="Georgia"/>
                <a:sym typeface="Georgia"/>
              </a:rPr>
              <a:t>) in an essay.</a:t>
            </a:r>
            <a:endParaRPr sz="2400">
              <a:solidFill>
                <a:srgbClr val="000000"/>
              </a:solidFill>
              <a:latin typeface="Georgia"/>
              <a:ea typeface="Georgia"/>
              <a:cs typeface="Georgia"/>
              <a:sym typeface="Georgia"/>
            </a:endParaRPr>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COMMENTARY IS NOT PLOT SUMMARY. </a:t>
            </a:r>
            <a:endParaRPr/>
          </a:p>
        </p:txBody>
      </p:sp>
      <p:sp>
        <p:nvSpPr>
          <p:cNvPr id="98" name="Google Shape;98;p15"/>
          <p:cNvSpPr txBox="1">
            <a:spLocks noGrp="1"/>
          </p:cNvSpPr>
          <p:nvPr>
            <p:ph type="body" idx="1"/>
          </p:nvPr>
        </p:nvSpPr>
        <p:spPr>
          <a:xfrm>
            <a:off x="311700" y="1229975"/>
            <a:ext cx="5653800" cy="333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latin typeface="Georgia"/>
                <a:ea typeface="Georgia"/>
                <a:cs typeface="Georgia"/>
                <a:sym typeface="Georgia"/>
              </a:rPr>
              <a:t>Commentary is: </a:t>
            </a:r>
            <a:endParaRPr sz="1800">
              <a:latin typeface="Georgia"/>
              <a:ea typeface="Georgia"/>
              <a:cs typeface="Georgia"/>
              <a:sym typeface="Georgia"/>
            </a:endParaRPr>
          </a:p>
          <a:p>
            <a:pPr marL="0" lvl="0" indent="0" rtl="0">
              <a:spcBef>
                <a:spcPts val="1600"/>
              </a:spcBef>
              <a:spcAft>
                <a:spcPts val="0"/>
              </a:spcAft>
              <a:buNone/>
            </a:pPr>
            <a:r>
              <a:rPr lang="en" sz="1800">
                <a:latin typeface="Georgia"/>
                <a:ea typeface="Georgia"/>
                <a:cs typeface="Georgia"/>
                <a:sym typeface="Georgia"/>
              </a:rPr>
              <a:t>•EXPLAINING how textual evidence demonstrates the argument (the thesis statement). </a:t>
            </a:r>
            <a:endParaRPr sz="1800">
              <a:latin typeface="Georgia"/>
              <a:ea typeface="Georgia"/>
              <a:cs typeface="Georgia"/>
              <a:sym typeface="Georgia"/>
            </a:endParaRPr>
          </a:p>
          <a:p>
            <a:pPr marL="0" lvl="0" indent="0" rtl="0">
              <a:spcBef>
                <a:spcPts val="1600"/>
              </a:spcBef>
              <a:spcAft>
                <a:spcPts val="0"/>
              </a:spcAft>
              <a:buNone/>
            </a:pPr>
            <a:r>
              <a:rPr lang="en" sz="1800">
                <a:latin typeface="Georgia"/>
                <a:ea typeface="Georgia"/>
                <a:cs typeface="Georgia"/>
                <a:sym typeface="Georgia"/>
              </a:rPr>
              <a:t>• DISCUSSING the importance of each quotation in proving the thesis. • SUPPORTING your opinion, which is your thesis statement.</a:t>
            </a:r>
            <a:endParaRPr sz="1800">
              <a:latin typeface="Georgia"/>
              <a:ea typeface="Georgia"/>
              <a:cs typeface="Georgia"/>
              <a:sym typeface="Georgia"/>
            </a:endParaRPr>
          </a:p>
          <a:p>
            <a:pPr marL="0" lvl="0" indent="0">
              <a:spcBef>
                <a:spcPts val="1600"/>
              </a:spcBef>
              <a:spcAft>
                <a:spcPts val="1600"/>
              </a:spcAft>
              <a:buNone/>
            </a:pPr>
            <a:r>
              <a:rPr lang="en" sz="1800">
                <a:latin typeface="Georgia"/>
                <a:ea typeface="Georgia"/>
                <a:cs typeface="Georgia"/>
                <a:sym typeface="Georgia"/>
              </a:rPr>
              <a:t> • ELABORATING on your thesis to make it more specific.  </a:t>
            </a:r>
            <a:endParaRPr sz="1800">
              <a:latin typeface="Georgia"/>
              <a:ea typeface="Georgia"/>
              <a:cs typeface="Georgia"/>
              <a:sym typeface="Georgia"/>
            </a:endParaRPr>
          </a:p>
        </p:txBody>
      </p:sp>
      <p:pic>
        <p:nvPicPr>
          <p:cNvPr id="99" name="Google Shape;99;p15"/>
          <p:cNvPicPr preferRelativeResize="0"/>
          <p:nvPr/>
        </p:nvPicPr>
        <p:blipFill>
          <a:blip r:embed="rId3">
            <a:alphaModFix/>
          </a:blip>
          <a:stretch>
            <a:fillRect/>
          </a:stretch>
        </p:blipFill>
        <p:spPr>
          <a:xfrm>
            <a:off x="6223200" y="1422075"/>
            <a:ext cx="2147676" cy="27404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is commentary important?</a:t>
            </a:r>
            <a:endParaRPr/>
          </a:p>
        </p:txBody>
      </p:sp>
      <p:sp>
        <p:nvSpPr>
          <p:cNvPr id="105" name="Google Shape;105;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400"/>
              <a:t>Commentary is also vital in justifying the evidence as supportive of the thesis and solidifies the argument. Without it, writers would merely list pieces of evidence.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the difference?</a:t>
            </a:r>
            <a:endParaRPr/>
          </a:p>
        </p:txBody>
      </p:sp>
      <p:pic>
        <p:nvPicPr>
          <p:cNvPr id="111" name="Google Shape;111;p17"/>
          <p:cNvPicPr preferRelativeResize="0"/>
          <p:nvPr/>
        </p:nvPicPr>
        <p:blipFill>
          <a:blip r:embed="rId3">
            <a:alphaModFix/>
          </a:blip>
          <a:stretch>
            <a:fillRect/>
          </a:stretch>
        </p:blipFill>
        <p:spPr>
          <a:xfrm>
            <a:off x="2193900" y="1143700"/>
            <a:ext cx="5094533" cy="38209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11700" y="78600"/>
            <a:ext cx="8520600" cy="50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Summary Paragraph</a:t>
            </a:r>
            <a:endParaRPr/>
          </a:p>
        </p:txBody>
      </p:sp>
      <p:sp>
        <p:nvSpPr>
          <p:cNvPr id="117" name="Google Shape;117;p18"/>
          <p:cNvSpPr txBox="1">
            <a:spLocks noGrp="1"/>
          </p:cNvSpPr>
          <p:nvPr>
            <p:ph type="body" idx="1"/>
          </p:nvPr>
        </p:nvSpPr>
        <p:spPr>
          <a:xfrm>
            <a:off x="311700" y="583200"/>
            <a:ext cx="8520600" cy="4175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Plot Summary Paragraph Beowulf comes to Hrothgar’s kingdom to kill the evil monster, Grendel. When he arrives, he meets with the king and convinces Hrothgar to allow him to fight the monster. He tells Hrothgar that “‘[his] hands/ Alone shall fight for [him]’”. Hrothgar agrees, and Beowulf fights the monster, tearing off its arm. After killing Grendel, Grendel’s Mother seeks revenge by killing Hrothgar’s wise friend. As a result, Hrothgar challenges Beowulf to kill Grendel’s Mother. Beowulf agrees and swims down to her lair below the water and kills her with a giant’s sword. Beowulf then cuts off Grendel’s head and brings it back to Hrothgar. 50 years later, Beowulf is the king of the Geats. An evil dragon attacks the people after his goblet is stolen, so Beowulf defends his people by attacking the dragon. However, it is Beowulf ’s last battle, and the dragon kills him. This shows that good overcomes evil. </a:t>
            </a:r>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144875"/>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Commentary Paragraph</a:t>
            </a:r>
            <a:endParaRPr/>
          </a:p>
        </p:txBody>
      </p:sp>
      <p:sp>
        <p:nvSpPr>
          <p:cNvPr id="123" name="Google Shape;123;p19"/>
          <p:cNvSpPr txBox="1">
            <a:spLocks noGrp="1"/>
          </p:cNvSpPr>
          <p:nvPr>
            <p:ph type="body" idx="1"/>
          </p:nvPr>
        </p:nvSpPr>
        <p:spPr>
          <a:xfrm>
            <a:off x="311700" y="676075"/>
            <a:ext cx="8520600" cy="38928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story Beowulf shows that risky behavior can at first lead to great accomplishments but eventually leads to downfall. First of all, Beowulf finds victory against Grendel even though he tells Hrothgar that “‘[his] hands/ Alone shall fight for [him].’” In this moment, Beowulf takes a risk by deciding to fight Grendel without a weapon-especially since he has never faced a foe like this monster and does not know Grendel’s strengths and weaknesses. Instead of taking time to observe the monster in action in order to discern Grendel’s powers, Beowulf dives right into action by setting up a secret attack at the mead hall. Beowulf knows that the greater the risk he takes, the greater the glory he will receive, and so he is willing to risk his life against an unknown foe without the advantage of a weapon. Fortunately for Beowulf, he defeats the evil monster, and his risk proves victorious. </a:t>
            </a:r>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Writing Commentary - “This shows that”</a:t>
            </a:r>
            <a:endParaRPr/>
          </a:p>
        </p:txBody>
      </p:sp>
      <p:sp>
        <p:nvSpPr>
          <p:cNvPr id="129" name="Google Shape;129;p2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b="1">
                <a:solidFill>
                  <a:schemeClr val="accent3"/>
                </a:solidFill>
                <a:latin typeface="Georgia"/>
                <a:ea typeface="Georgia"/>
                <a:cs typeface="Georgia"/>
                <a:sym typeface="Georgia"/>
              </a:rPr>
              <a:t>STEP #1 </a:t>
            </a:r>
            <a:r>
              <a:rPr lang="en" sz="1800">
                <a:solidFill>
                  <a:schemeClr val="accent3"/>
                </a:solidFill>
                <a:latin typeface="Georgia"/>
                <a:ea typeface="Georgia"/>
                <a:cs typeface="Georgia"/>
                <a:sym typeface="Georgia"/>
              </a:rPr>
              <a:t>- </a:t>
            </a:r>
            <a:r>
              <a:rPr lang="en" sz="1800">
                <a:latin typeface="Georgia"/>
                <a:ea typeface="Georgia"/>
                <a:cs typeface="Georgia"/>
                <a:sym typeface="Georgia"/>
              </a:rPr>
              <a:t>After a quotation, simply begin a new sentence with the words, “This shows that…” and then finish the sentence with an explanation. Essentially, this method enables the writer to explain what the quotation shows, not what it says directly.</a:t>
            </a:r>
            <a:endParaRPr sz="1800">
              <a:latin typeface="Georgia"/>
              <a:ea typeface="Georgia"/>
              <a:cs typeface="Georgia"/>
              <a:sym typeface="Georgia"/>
            </a:endParaRPr>
          </a:p>
        </p:txBody>
      </p:sp>
      <p:sp>
        <p:nvSpPr>
          <p:cNvPr id="130" name="Google Shape;130;p20"/>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b="1">
                <a:solidFill>
                  <a:schemeClr val="accent3"/>
                </a:solidFill>
              </a:rPr>
              <a:t>EXAMPLE</a:t>
            </a:r>
            <a:endParaRPr sz="1800" b="1">
              <a:solidFill>
                <a:schemeClr val="accent3"/>
              </a:solidFill>
            </a:endParaRPr>
          </a:p>
          <a:p>
            <a:pPr marL="0" lvl="0" indent="0">
              <a:spcBef>
                <a:spcPts val="1600"/>
              </a:spcBef>
              <a:spcAft>
                <a:spcPts val="1600"/>
              </a:spcAft>
              <a:buNone/>
            </a:pPr>
            <a:r>
              <a:rPr lang="en" sz="1800">
                <a:latin typeface="Georgia"/>
                <a:ea typeface="Georgia"/>
                <a:cs typeface="Georgia"/>
                <a:sym typeface="Georgia"/>
              </a:rPr>
              <a:t>Macbeth concludes, “If chance will have me king, why chance may crown me without my stir” (1.3.257). </a:t>
            </a:r>
            <a:r>
              <a:rPr lang="en" sz="1800" b="1">
                <a:solidFill>
                  <a:schemeClr val="accent3"/>
                </a:solidFill>
                <a:latin typeface="Georgia"/>
                <a:ea typeface="Georgia"/>
                <a:cs typeface="Georgia"/>
                <a:sym typeface="Georgia"/>
              </a:rPr>
              <a:t>This shows</a:t>
            </a:r>
            <a:r>
              <a:rPr lang="en" sz="1800">
                <a:latin typeface="Georgia"/>
                <a:ea typeface="Georgia"/>
                <a:cs typeface="Georgia"/>
                <a:sym typeface="Georgia"/>
              </a:rPr>
              <a:t> that Macbeth’s conscience is still intact, so he resolves to do nothing to become king and not to act on the witches’ prophecy. </a:t>
            </a:r>
            <a:endParaRPr sz="1800">
              <a:latin typeface="Georgia"/>
              <a:ea typeface="Georgia"/>
              <a:cs typeface="Georgia"/>
              <a:sym typeface="Georgia"/>
            </a:endParaRPr>
          </a:p>
        </p:txBody>
      </p:sp>
      <p:sp>
        <p:nvSpPr>
          <p:cNvPr id="131" name="Google Shape;131;p20"/>
          <p:cNvSpPr txBox="1"/>
          <p:nvPr/>
        </p:nvSpPr>
        <p:spPr>
          <a:xfrm>
            <a:off x="5991900" y="1352150"/>
            <a:ext cx="7338900" cy="856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shows that” </a:t>
            </a:r>
            <a:endParaRPr/>
          </a:p>
        </p:txBody>
      </p:sp>
      <p:sp>
        <p:nvSpPr>
          <p:cNvPr id="137" name="Google Shape;137;p21"/>
          <p:cNvSpPr txBox="1">
            <a:spLocks noGrp="1"/>
          </p:cNvSpPr>
          <p:nvPr>
            <p:ph type="body" idx="1"/>
          </p:nvPr>
        </p:nvSpPr>
        <p:spPr>
          <a:xfrm>
            <a:off x="311700" y="1229875"/>
            <a:ext cx="5004000" cy="3383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STEP #2 Add an additional “This Shows That” sentence that explains HOW the quotation SHOWS the topic sentence in action (i.e. how the quotation provides evidence that the theme is true). Note that commentary should not be random. It should connect to the topic sentence and thesis statement, so be sure that you only show the reader what matters for your argument. </a:t>
            </a:r>
            <a:endParaRPr/>
          </a:p>
        </p:txBody>
      </p:sp>
      <p:sp>
        <p:nvSpPr>
          <p:cNvPr id="138" name="Google Shape;138;p21"/>
          <p:cNvSpPr txBox="1">
            <a:spLocks noGrp="1"/>
          </p:cNvSpPr>
          <p:nvPr>
            <p:ph type="body" idx="1"/>
          </p:nvPr>
        </p:nvSpPr>
        <p:spPr>
          <a:xfrm>
            <a:off x="5611450" y="1382300"/>
            <a:ext cx="3031800" cy="26343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900</Words>
  <Application>Microsoft Office PowerPoint</Application>
  <PresentationFormat>On-screen Show (16:9)</PresentationFormat>
  <Paragraphs>34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Roboto</vt:lpstr>
      <vt:lpstr>Georgia</vt:lpstr>
      <vt:lpstr>Geometric</vt:lpstr>
      <vt:lpstr>Commentary </vt:lpstr>
      <vt:lpstr>What is commentary?</vt:lpstr>
      <vt:lpstr>COMMENTARY IS NOT PLOT SUMMARY. </vt:lpstr>
      <vt:lpstr>Why is commentary important?</vt:lpstr>
      <vt:lpstr>What is the difference?</vt:lpstr>
      <vt:lpstr>Summary Paragraph</vt:lpstr>
      <vt:lpstr>Commentary Paragraph</vt:lpstr>
      <vt:lpstr>Writing Commentary - “This shows that”</vt:lpstr>
      <vt:lpstr>“This shows that” </vt:lpstr>
      <vt:lpstr>“This shows that” TIP!</vt:lpstr>
      <vt:lpstr>“This shows that”</vt:lpstr>
      <vt:lpstr>Can use the literary elements in commentary!</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Commentary </dc:title>
  <dc:creator>Sarah Shipes</dc:creator>
  <cp:lastModifiedBy>Sarah Shipes</cp:lastModifiedBy>
  <cp:revision>1</cp:revision>
  <dcterms:modified xsi:type="dcterms:W3CDTF">2018-09-01T02:13:32Z</dcterms:modified>
</cp:coreProperties>
</file>